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Open Sans 1" charset="1" panose="020B0606030504020204"/>
      <p:regular r:id="rId12"/>
    </p:embeddedFont>
    <p:embeddedFont>
      <p:font typeface="Open Sans 1 Bold" charset="1" panose="020B0806030504020204"/>
      <p:regular r:id="rId13"/>
    </p:embeddedFont>
    <p:embeddedFont>
      <p:font typeface="Open Sans 1 Italics" charset="1" panose="020B0606030504020204"/>
      <p:regular r:id="rId14"/>
    </p:embeddedFont>
    <p:embeddedFont>
      <p:font typeface="Open Sans 1 Bold Italics" charset="1" panose="020B0806030504020204"/>
      <p:regular r:id="rId15"/>
    </p:embeddedFont>
    <p:embeddedFont>
      <p:font typeface="Open Sans 1 Light" charset="1" panose="020B0306030504020204"/>
      <p:regular r:id="rId16"/>
    </p:embeddedFont>
    <p:embeddedFont>
      <p:font typeface="Open Sans 1 Light Italics" charset="1" panose="020B0306030504020204"/>
      <p:regular r:id="rId17"/>
    </p:embeddedFont>
    <p:embeddedFont>
      <p:font typeface="Open Sans 1 Ultra-Bold" charset="1" panose="00000000000000000000"/>
      <p:regular r:id="rId18"/>
    </p:embeddedFont>
    <p:embeddedFont>
      <p:font typeface="Open Sans 1 Ultra-Bold Italics" charset="1" panose="00000000000000000000"/>
      <p:regular r:id="rId19"/>
    </p:embeddedFont>
    <p:embeddedFont>
      <p:font typeface="Open Sans 2" charset="1" panose="00000000000000000000"/>
      <p:regular r:id="rId20"/>
    </p:embeddedFont>
    <p:embeddedFont>
      <p:font typeface="Open Sans 2 Bold" charset="1" panose="00000000000000000000"/>
      <p:regular r:id="rId21"/>
    </p:embeddedFont>
    <p:embeddedFont>
      <p:font typeface="Open Sans 2 Italics" charset="1" panose="00000000000000000000"/>
      <p:regular r:id="rId22"/>
    </p:embeddedFont>
    <p:embeddedFont>
      <p:font typeface="Open Sans 2 Bold Italics" charset="1" panose="00000000000000000000"/>
      <p:regular r:id="rId23"/>
    </p:embeddedFont>
    <p:embeddedFont>
      <p:font typeface="Open Sans 2 Light" charset="1" panose="00000000000000000000"/>
      <p:regular r:id="rId24"/>
    </p:embeddedFont>
    <p:embeddedFont>
      <p:font typeface="Open Sans 2 Light Italics" charset="1" panose="00000000000000000000"/>
      <p:regular r:id="rId25"/>
    </p:embeddedFont>
    <p:embeddedFont>
      <p:font typeface="Open Sans 2 Medium" charset="1" panose="00000000000000000000"/>
      <p:regular r:id="rId26"/>
    </p:embeddedFont>
    <p:embeddedFont>
      <p:font typeface="Open Sans 2 Medium Italics" charset="1" panose="00000000000000000000"/>
      <p:regular r:id="rId27"/>
    </p:embeddedFont>
    <p:embeddedFont>
      <p:font typeface="Open Sans 2 Semi-Bold" charset="1" panose="00000000000000000000"/>
      <p:regular r:id="rId28"/>
    </p:embeddedFont>
    <p:embeddedFont>
      <p:font typeface="Open Sans 2 Semi-Bold Italics" charset="1" panose="00000000000000000000"/>
      <p:regular r:id="rId29"/>
    </p:embeddedFont>
    <p:embeddedFont>
      <p:font typeface="Open Sans 2 Ultra-Bold" charset="1" panose="00000000000000000000"/>
      <p:regular r:id="rId30"/>
    </p:embeddedFont>
    <p:embeddedFont>
      <p:font typeface="Open Sans 2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0523" y="0"/>
            <a:ext cx="11367477" cy="10321066"/>
          </a:xfrm>
          <a:custGeom>
            <a:avLst/>
            <a:gdLst/>
            <a:ahLst/>
            <a:cxnLst/>
            <a:rect r="r" b="b" t="t" l="l"/>
            <a:pathLst>
              <a:path h="10321066" w="11367477">
                <a:moveTo>
                  <a:pt x="0" y="0"/>
                </a:moveTo>
                <a:lnTo>
                  <a:pt x="11367477" y="0"/>
                </a:lnTo>
                <a:lnTo>
                  <a:pt x="11367477" y="10321066"/>
                </a:lnTo>
                <a:lnTo>
                  <a:pt x="0" y="1032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17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9509" y="545441"/>
            <a:ext cx="0" cy="91961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49984" y="545441"/>
            <a:ext cx="64705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49984" y="9722509"/>
            <a:ext cx="647053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78559" y="564491"/>
            <a:ext cx="6442020" cy="9138968"/>
            <a:chOff x="0" y="0"/>
            <a:chExt cx="1696664" cy="2406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6664" cy="2406971"/>
            </a:xfrm>
            <a:custGeom>
              <a:avLst/>
              <a:gdLst/>
              <a:ahLst/>
              <a:cxnLst/>
              <a:rect r="r" b="b" t="t" l="l"/>
              <a:pathLst>
                <a:path h="2406971" w="1696664">
                  <a:moveTo>
                    <a:pt x="0" y="0"/>
                  </a:moveTo>
                  <a:lnTo>
                    <a:pt x="1696664" y="0"/>
                  </a:lnTo>
                  <a:lnTo>
                    <a:pt x="1696664" y="2406971"/>
                  </a:lnTo>
                  <a:lnTo>
                    <a:pt x="0" y="24069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3163" y="2007845"/>
            <a:ext cx="5183084" cy="848275"/>
            <a:chOff x="0" y="0"/>
            <a:chExt cx="6910778" cy="11310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817038" y="-114300"/>
              <a:ext cx="4093740" cy="1245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44"/>
                </a:lnSpc>
                <a:spcBef>
                  <a:spcPct val="0"/>
                </a:spcBef>
              </a:pPr>
              <a:r>
                <a:rPr lang="en-US" sz="5603" spc="224">
                  <a:solidFill>
                    <a:srgbClr val="BF5E72"/>
                  </a:solidFill>
                  <a:latin typeface="Open Sans 1 Bold"/>
                </a:rPr>
                <a:t>&lt;/Tech&gt;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2872988" cy="1245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44"/>
                </a:lnSpc>
                <a:spcBef>
                  <a:spcPct val="0"/>
                </a:spcBef>
              </a:pPr>
              <a:r>
                <a:rPr lang="en-US" sz="5603">
                  <a:solidFill>
                    <a:srgbClr val="000000"/>
                  </a:solidFill>
                  <a:latin typeface="Open Sans 1 Bold"/>
                </a:rPr>
                <a:t>Straw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43163" y="4277000"/>
            <a:ext cx="5163426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Gabriel Lopes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Gustavo Fernandes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Larissa Laube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Matteus Nogueira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Paulo Vinícius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Pedro Sarabando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Robson Nakama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Ryan Miranda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465" y="212789"/>
            <a:ext cx="7096853" cy="10676121"/>
            <a:chOff x="0" y="0"/>
            <a:chExt cx="1869130" cy="2811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9130" cy="2811818"/>
            </a:xfrm>
            <a:custGeom>
              <a:avLst/>
              <a:gdLst/>
              <a:ahLst/>
              <a:cxnLst/>
              <a:rect r="r" b="b" t="t" l="l"/>
              <a:pathLst>
                <a:path h="2811818" w="1869130">
                  <a:moveTo>
                    <a:pt x="55636" y="0"/>
                  </a:moveTo>
                  <a:lnTo>
                    <a:pt x="1813495" y="0"/>
                  </a:lnTo>
                  <a:cubicBezTo>
                    <a:pt x="1844221" y="0"/>
                    <a:pt x="1869130" y="24909"/>
                    <a:pt x="1869130" y="55636"/>
                  </a:cubicBezTo>
                  <a:lnTo>
                    <a:pt x="1869130" y="2756183"/>
                  </a:lnTo>
                  <a:cubicBezTo>
                    <a:pt x="1869130" y="2770938"/>
                    <a:pt x="1863268" y="2785089"/>
                    <a:pt x="1852835" y="2795523"/>
                  </a:cubicBezTo>
                  <a:cubicBezTo>
                    <a:pt x="1842401" y="2805956"/>
                    <a:pt x="1828250" y="2811818"/>
                    <a:pt x="1813495" y="2811818"/>
                  </a:cubicBezTo>
                  <a:lnTo>
                    <a:pt x="55636" y="2811818"/>
                  </a:lnTo>
                  <a:cubicBezTo>
                    <a:pt x="24909" y="2811818"/>
                    <a:pt x="0" y="2786909"/>
                    <a:pt x="0" y="2756183"/>
                  </a:cubicBezTo>
                  <a:lnTo>
                    <a:pt x="0" y="55636"/>
                  </a:lnTo>
                  <a:cubicBezTo>
                    <a:pt x="0" y="24909"/>
                    <a:pt x="24909" y="0"/>
                    <a:pt x="556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061526"/>
            <a:ext cx="1842093" cy="4298933"/>
          </a:xfrm>
          <a:custGeom>
            <a:avLst/>
            <a:gdLst/>
            <a:ahLst/>
            <a:cxnLst/>
            <a:rect r="r" b="b" t="t" l="l"/>
            <a:pathLst>
              <a:path h="4298933" w="1842093">
                <a:moveTo>
                  <a:pt x="0" y="0"/>
                </a:moveTo>
                <a:lnTo>
                  <a:pt x="1842093" y="0"/>
                </a:lnTo>
                <a:lnTo>
                  <a:pt x="1842093" y="4298934"/>
                </a:lnTo>
                <a:lnTo>
                  <a:pt x="0" y="429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23438" y="3865664"/>
            <a:ext cx="2513795" cy="4672677"/>
          </a:xfrm>
          <a:custGeom>
            <a:avLst/>
            <a:gdLst/>
            <a:ahLst/>
            <a:cxnLst/>
            <a:rect r="r" b="b" t="t" l="l"/>
            <a:pathLst>
              <a:path h="4672677" w="2513795">
                <a:moveTo>
                  <a:pt x="0" y="0"/>
                </a:moveTo>
                <a:lnTo>
                  <a:pt x="2513795" y="0"/>
                </a:lnTo>
                <a:lnTo>
                  <a:pt x="2513795" y="4672677"/>
                </a:lnTo>
                <a:lnTo>
                  <a:pt x="0" y="467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19" t="0" r="-125721" b="-122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2148" y="8538341"/>
            <a:ext cx="1335197" cy="1439918"/>
          </a:xfrm>
          <a:custGeom>
            <a:avLst/>
            <a:gdLst/>
            <a:ahLst/>
            <a:cxnLst/>
            <a:rect r="r" b="b" t="t" l="l"/>
            <a:pathLst>
              <a:path h="1439918" w="1335197">
                <a:moveTo>
                  <a:pt x="0" y="0"/>
                </a:moveTo>
                <a:lnTo>
                  <a:pt x="1335197" y="0"/>
                </a:lnTo>
                <a:lnTo>
                  <a:pt x="1335197" y="1439918"/>
                </a:lnTo>
                <a:lnTo>
                  <a:pt x="0" y="1439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39067" y="8538341"/>
            <a:ext cx="1482537" cy="1482537"/>
          </a:xfrm>
          <a:custGeom>
            <a:avLst/>
            <a:gdLst/>
            <a:ahLst/>
            <a:cxnLst/>
            <a:rect r="r" b="b" t="t" l="l"/>
            <a:pathLst>
              <a:path h="1482537" w="1482537">
                <a:moveTo>
                  <a:pt x="0" y="0"/>
                </a:moveTo>
                <a:lnTo>
                  <a:pt x="1482537" y="0"/>
                </a:lnTo>
                <a:lnTo>
                  <a:pt x="1482537" y="1482537"/>
                </a:lnTo>
                <a:lnTo>
                  <a:pt x="0" y="1482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60875" y="2540912"/>
            <a:ext cx="9912581" cy="5819548"/>
            <a:chOff x="0" y="0"/>
            <a:chExt cx="2610721" cy="1532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10721" cy="1532720"/>
            </a:xfrm>
            <a:custGeom>
              <a:avLst/>
              <a:gdLst/>
              <a:ahLst/>
              <a:cxnLst/>
              <a:rect r="r" b="b" t="t" l="l"/>
              <a:pathLst>
                <a:path h="1532720" w="2610721">
                  <a:moveTo>
                    <a:pt x="39051" y="0"/>
                  </a:moveTo>
                  <a:lnTo>
                    <a:pt x="2571670" y="0"/>
                  </a:lnTo>
                  <a:cubicBezTo>
                    <a:pt x="2582027" y="0"/>
                    <a:pt x="2591960" y="4114"/>
                    <a:pt x="2599283" y="11438"/>
                  </a:cubicBezTo>
                  <a:cubicBezTo>
                    <a:pt x="2606607" y="18761"/>
                    <a:pt x="2610721" y="28694"/>
                    <a:pt x="2610721" y="39051"/>
                  </a:cubicBezTo>
                  <a:lnTo>
                    <a:pt x="2610721" y="1493669"/>
                  </a:lnTo>
                  <a:cubicBezTo>
                    <a:pt x="2610721" y="1504026"/>
                    <a:pt x="2606607" y="1513959"/>
                    <a:pt x="2599283" y="1521283"/>
                  </a:cubicBezTo>
                  <a:cubicBezTo>
                    <a:pt x="2591960" y="1528606"/>
                    <a:pt x="2582027" y="1532720"/>
                    <a:pt x="2571670" y="1532720"/>
                  </a:cubicBezTo>
                  <a:lnTo>
                    <a:pt x="39051" y="1532720"/>
                  </a:lnTo>
                  <a:cubicBezTo>
                    <a:pt x="28694" y="1532720"/>
                    <a:pt x="18761" y="1528606"/>
                    <a:pt x="11438" y="1521283"/>
                  </a:cubicBezTo>
                  <a:cubicBezTo>
                    <a:pt x="4114" y="1513959"/>
                    <a:pt x="0" y="1504026"/>
                    <a:pt x="0" y="1493669"/>
                  </a:cubicBezTo>
                  <a:lnTo>
                    <a:pt x="0" y="39051"/>
                  </a:lnTo>
                  <a:cubicBezTo>
                    <a:pt x="0" y="28694"/>
                    <a:pt x="4114" y="18761"/>
                    <a:pt x="11438" y="11438"/>
                  </a:cubicBezTo>
                  <a:cubicBezTo>
                    <a:pt x="18761" y="4114"/>
                    <a:pt x="28694" y="0"/>
                    <a:pt x="39051" y="0"/>
                  </a:cubicBezTo>
                  <a:close/>
                </a:path>
              </a:pathLst>
            </a:custGeom>
            <a:solidFill>
              <a:srgbClr val="FF8D9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78717" y="2858533"/>
            <a:ext cx="9729456" cy="5184307"/>
          </a:xfrm>
          <a:custGeom>
            <a:avLst/>
            <a:gdLst/>
            <a:ahLst/>
            <a:cxnLst/>
            <a:rect r="r" b="b" t="t" l="l"/>
            <a:pathLst>
              <a:path h="5184307" w="9729456">
                <a:moveTo>
                  <a:pt x="0" y="0"/>
                </a:moveTo>
                <a:lnTo>
                  <a:pt x="9729456" y="0"/>
                </a:lnTo>
                <a:lnTo>
                  <a:pt x="9729456" y="5184306"/>
                </a:lnTo>
                <a:lnTo>
                  <a:pt x="0" y="5184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16" t="0" r="-4253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3901" y="471487"/>
            <a:ext cx="335399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F5E72"/>
                </a:solidFill>
                <a:latin typeface="Open Sans 1 Bold"/>
              </a:rPr>
              <a:t>Arduino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3901" y="1988462"/>
            <a:ext cx="69896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Montagem do arduino utilizando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LM35 e DHT11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97742"/>
            <a:ext cx="16230600" cy="7860558"/>
            <a:chOff x="0" y="0"/>
            <a:chExt cx="4274726" cy="2070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70270"/>
            </a:xfrm>
            <a:custGeom>
              <a:avLst/>
              <a:gdLst/>
              <a:ahLst/>
              <a:cxnLst/>
              <a:rect r="r" b="b" t="t" l="l"/>
              <a:pathLst>
                <a:path h="207027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45944"/>
                  </a:lnTo>
                  <a:cubicBezTo>
                    <a:pt x="4274726" y="2052395"/>
                    <a:pt x="4272163" y="2058583"/>
                    <a:pt x="4267601" y="2063145"/>
                  </a:cubicBezTo>
                  <a:cubicBezTo>
                    <a:pt x="4263039" y="2067707"/>
                    <a:pt x="4256851" y="2070270"/>
                    <a:pt x="4250399" y="2070270"/>
                  </a:cubicBezTo>
                  <a:lnTo>
                    <a:pt x="24327" y="2070270"/>
                  </a:lnTo>
                  <a:cubicBezTo>
                    <a:pt x="10891" y="2070270"/>
                    <a:pt x="0" y="2059379"/>
                    <a:pt x="0" y="204594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597910"/>
            <a:ext cx="12077010" cy="503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7600" indent="-343800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Open Sans 1"/>
              </a:rPr>
              <a:t> O cultivo industrial de morangos oferece oportunidades promissoras.</a:t>
            </a:r>
          </a:p>
          <a:p>
            <a:pPr algn="ctr">
              <a:lnSpc>
                <a:spcPts val="4458"/>
              </a:lnSpc>
            </a:pPr>
          </a:p>
          <a:p>
            <a:pPr algn="ctr" marL="687600" indent="-343800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Open Sans 1"/>
              </a:rPr>
              <a:t>Com controle preciso do ambiente, qualidade superior é possível.</a:t>
            </a:r>
          </a:p>
          <a:p>
            <a:pPr algn="ctr">
              <a:lnSpc>
                <a:spcPts val="4458"/>
              </a:lnSpc>
            </a:pPr>
          </a:p>
          <a:p>
            <a:pPr algn="ctr" marL="687600" indent="-343800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Open Sans 1"/>
              </a:rPr>
              <a:t> O próximo passo: Implementação dos sensores e do site.</a:t>
            </a:r>
          </a:p>
          <a:p>
            <a:pPr algn="ctr">
              <a:lnSpc>
                <a:spcPts val="4458"/>
              </a:lnSpc>
            </a:pPr>
          </a:p>
          <a:p>
            <a:pPr algn="ctr" marL="687600" indent="-343800" lvl="1">
              <a:lnSpc>
                <a:spcPts val="4458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Open Sans 1"/>
              </a:rPr>
              <a:t>    Estamos prontos para colher os frutos do nosso trabalho. 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8935" y="605897"/>
            <a:ext cx="3028054" cy="3086100"/>
          </a:xfrm>
          <a:custGeom>
            <a:avLst/>
            <a:gdLst/>
            <a:ahLst/>
            <a:cxnLst/>
            <a:rect r="r" b="b" t="t" l="l"/>
            <a:pathLst>
              <a:path h="3086100" w="3028054">
                <a:moveTo>
                  <a:pt x="0" y="0"/>
                </a:moveTo>
                <a:lnTo>
                  <a:pt x="3028054" y="0"/>
                </a:lnTo>
                <a:lnTo>
                  <a:pt x="3028054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8940" y="5999048"/>
            <a:ext cx="2951077" cy="3062438"/>
          </a:xfrm>
          <a:custGeom>
            <a:avLst/>
            <a:gdLst/>
            <a:ahLst/>
            <a:cxnLst/>
            <a:rect r="r" b="b" t="t" l="l"/>
            <a:pathLst>
              <a:path h="3062438" w="2951077">
                <a:moveTo>
                  <a:pt x="0" y="0"/>
                </a:moveTo>
                <a:lnTo>
                  <a:pt x="2951077" y="0"/>
                </a:lnTo>
                <a:lnTo>
                  <a:pt x="2951077" y="3062439"/>
                </a:lnTo>
                <a:lnTo>
                  <a:pt x="0" y="3062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4760" y="510647"/>
            <a:ext cx="95784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1 Bold"/>
              </a:rPr>
              <a:t>Conclusão e Próximos Passos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62458"/>
            <a:ext cx="18288000" cy="2008919"/>
          </a:xfrm>
          <a:custGeom>
            <a:avLst/>
            <a:gdLst/>
            <a:ahLst/>
            <a:cxnLst/>
            <a:rect r="r" b="b" t="t" l="l"/>
            <a:pathLst>
              <a:path h="2008919" w="18288000">
                <a:moveTo>
                  <a:pt x="0" y="0"/>
                </a:moveTo>
                <a:lnTo>
                  <a:pt x="18288000" y="0"/>
                </a:lnTo>
                <a:lnTo>
                  <a:pt x="18288000" y="2008919"/>
                </a:lnTo>
                <a:lnTo>
                  <a:pt x="0" y="200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0" t="0" r="-1510" b="-182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416" y="3888810"/>
            <a:ext cx="5197939" cy="5297580"/>
          </a:xfrm>
          <a:custGeom>
            <a:avLst/>
            <a:gdLst/>
            <a:ahLst/>
            <a:cxnLst/>
            <a:rect r="r" b="b" t="t" l="l"/>
            <a:pathLst>
              <a:path h="5297580" w="5197939">
                <a:moveTo>
                  <a:pt x="0" y="0"/>
                </a:moveTo>
                <a:lnTo>
                  <a:pt x="5197939" y="0"/>
                </a:lnTo>
                <a:lnTo>
                  <a:pt x="5197939" y="5297579"/>
                </a:lnTo>
                <a:lnTo>
                  <a:pt x="0" y="529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25355" y="4466118"/>
            <a:ext cx="4065040" cy="4142964"/>
          </a:xfrm>
          <a:custGeom>
            <a:avLst/>
            <a:gdLst/>
            <a:ahLst/>
            <a:cxnLst/>
            <a:rect r="r" b="b" t="t" l="l"/>
            <a:pathLst>
              <a:path h="4142964" w="4065040">
                <a:moveTo>
                  <a:pt x="0" y="0"/>
                </a:moveTo>
                <a:lnTo>
                  <a:pt x="4065039" y="0"/>
                </a:lnTo>
                <a:lnTo>
                  <a:pt x="4065039" y="4142963"/>
                </a:lnTo>
                <a:lnTo>
                  <a:pt x="0" y="414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137457" cy="8229600"/>
            <a:chOff x="0" y="0"/>
            <a:chExt cx="425019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01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155473"/>
                  </a:lnTo>
                  <a:cubicBezTo>
                    <a:pt x="4250194" y="2158654"/>
                    <a:pt x="4248931" y="2161705"/>
                    <a:pt x="4246681" y="2163954"/>
                  </a:cubicBezTo>
                  <a:cubicBezTo>
                    <a:pt x="4244432" y="2166203"/>
                    <a:pt x="4241382" y="2167467"/>
                    <a:pt x="4238201" y="2167467"/>
                  </a:cubicBezTo>
                  <a:lnTo>
                    <a:pt x="11994" y="2167467"/>
                  </a:lnTo>
                  <a:cubicBezTo>
                    <a:pt x="8813" y="2167467"/>
                    <a:pt x="5762" y="2166203"/>
                    <a:pt x="3513" y="2163954"/>
                  </a:cubicBezTo>
                  <a:cubicBezTo>
                    <a:pt x="1264" y="2161705"/>
                    <a:pt x="0" y="2158654"/>
                    <a:pt x="0" y="2155473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2689997" y="1236210"/>
            <a:ext cx="7807404" cy="7814581"/>
            <a:chOff x="0" y="0"/>
            <a:chExt cx="2056271" cy="2058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6271" cy="2058161"/>
            </a:xfrm>
            <a:custGeom>
              <a:avLst/>
              <a:gdLst/>
              <a:ahLst/>
              <a:cxnLst/>
              <a:rect r="r" b="b" t="t" l="l"/>
              <a:pathLst>
                <a:path h="2058161" w="2056271">
                  <a:moveTo>
                    <a:pt x="0" y="0"/>
                  </a:moveTo>
                  <a:lnTo>
                    <a:pt x="2056271" y="0"/>
                  </a:lnTo>
                  <a:lnTo>
                    <a:pt x="2056271" y="2058161"/>
                  </a:lnTo>
                  <a:lnTo>
                    <a:pt x="0" y="2058161"/>
                  </a:lnTo>
                  <a:close/>
                </a:path>
              </a:pathLst>
            </a:custGeom>
            <a:solidFill>
              <a:srgbClr val="FF8D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3312005" y="996896"/>
            <a:ext cx="8285591" cy="8293207"/>
          </a:xfrm>
          <a:custGeom>
            <a:avLst/>
            <a:gdLst/>
            <a:ahLst/>
            <a:cxnLst/>
            <a:rect r="r" b="b" t="t" l="l"/>
            <a:pathLst>
              <a:path h="8293207" w="8285591">
                <a:moveTo>
                  <a:pt x="0" y="0"/>
                </a:moveTo>
                <a:lnTo>
                  <a:pt x="8285591" y="0"/>
                </a:lnTo>
                <a:lnTo>
                  <a:pt x="8285591" y="8293208"/>
                </a:lnTo>
                <a:lnTo>
                  <a:pt x="0" y="829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625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6623" y="4648423"/>
            <a:ext cx="9522619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Agricultura Industrial;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Produção e Cultivo de Morango;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Controle da estufa.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180425"/>
            <a:ext cx="5183084" cy="848275"/>
            <a:chOff x="0" y="0"/>
            <a:chExt cx="6910778" cy="11310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817038" y="-114300"/>
              <a:ext cx="4093740" cy="1245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44"/>
                </a:lnSpc>
                <a:spcBef>
                  <a:spcPct val="0"/>
                </a:spcBef>
              </a:pPr>
              <a:r>
                <a:rPr lang="en-US" sz="5603" spc="224">
                  <a:solidFill>
                    <a:srgbClr val="BF5E72"/>
                  </a:solidFill>
                  <a:latin typeface="Open Sans 1 Bold"/>
                </a:rPr>
                <a:t>&lt;/Tech&gt;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2872988" cy="1245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44"/>
                </a:lnSpc>
                <a:spcBef>
                  <a:spcPct val="0"/>
                </a:spcBef>
              </a:pPr>
              <a:r>
                <a:rPr lang="en-US" sz="5603">
                  <a:solidFill>
                    <a:srgbClr val="000000"/>
                  </a:solidFill>
                  <a:latin typeface="Open Sans 1 Bold"/>
                </a:rPr>
                <a:t>Straw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19111" y="1277600"/>
            <a:ext cx="3802261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ns 1 Bold"/>
              </a:rPr>
              <a:t>Segmento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137457" cy="8229600"/>
            <a:chOff x="0" y="0"/>
            <a:chExt cx="425019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01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155473"/>
                  </a:lnTo>
                  <a:cubicBezTo>
                    <a:pt x="4250194" y="2158654"/>
                    <a:pt x="4248931" y="2161705"/>
                    <a:pt x="4246681" y="2163954"/>
                  </a:cubicBezTo>
                  <a:cubicBezTo>
                    <a:pt x="4244432" y="2166203"/>
                    <a:pt x="4241382" y="2167467"/>
                    <a:pt x="4238201" y="2167467"/>
                  </a:cubicBezTo>
                  <a:lnTo>
                    <a:pt x="11994" y="2167467"/>
                  </a:lnTo>
                  <a:cubicBezTo>
                    <a:pt x="8813" y="2167467"/>
                    <a:pt x="5762" y="2166203"/>
                    <a:pt x="3513" y="2163954"/>
                  </a:cubicBezTo>
                  <a:cubicBezTo>
                    <a:pt x="1264" y="2161705"/>
                    <a:pt x="0" y="2158654"/>
                    <a:pt x="0" y="2155473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15840" y="3371850"/>
            <a:ext cx="4503134" cy="5886450"/>
          </a:xfrm>
          <a:custGeom>
            <a:avLst/>
            <a:gdLst/>
            <a:ahLst/>
            <a:cxnLst/>
            <a:rect r="r" b="b" t="t" l="l"/>
            <a:pathLst>
              <a:path h="5886450" w="4503134">
                <a:moveTo>
                  <a:pt x="0" y="0"/>
                </a:moveTo>
                <a:lnTo>
                  <a:pt x="4503135" y="0"/>
                </a:lnTo>
                <a:lnTo>
                  <a:pt x="4503135" y="5886450"/>
                </a:lnTo>
                <a:lnTo>
                  <a:pt x="0" y="5886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320" y="895350"/>
            <a:ext cx="14336217" cy="12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Open Sans 1 Bold"/>
              </a:rPr>
              <a:t> Contexto / Desafio /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05225"/>
            <a:ext cx="8215511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85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Importância Mundial;</a:t>
            </a:r>
          </a:p>
          <a:p>
            <a:pPr marL="971550" indent="-485775" lvl="1">
              <a:lnSpc>
                <a:spcPts val="85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Controle de dados;</a:t>
            </a:r>
          </a:p>
          <a:p>
            <a:pPr marL="971550" indent="-485775" lvl="1">
              <a:lnSpc>
                <a:spcPts val="85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1"/>
              </a:rPr>
              <a:t>Cultivo com muitas perdas</a:t>
            </a:r>
            <a:r>
              <a:rPr lang="en-US" sz="4500">
                <a:solidFill>
                  <a:srgbClr val="000000"/>
                </a:solidFill>
                <a:latin typeface="Open Sans 1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272" y="1028700"/>
            <a:ext cx="16137457" cy="8229600"/>
            <a:chOff x="0" y="0"/>
            <a:chExt cx="425019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01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155473"/>
                  </a:lnTo>
                  <a:cubicBezTo>
                    <a:pt x="4250194" y="2158654"/>
                    <a:pt x="4248931" y="2161705"/>
                    <a:pt x="4246681" y="2163954"/>
                  </a:cubicBezTo>
                  <a:cubicBezTo>
                    <a:pt x="4244432" y="2166203"/>
                    <a:pt x="4241382" y="2167467"/>
                    <a:pt x="4238201" y="2167467"/>
                  </a:cubicBezTo>
                  <a:lnTo>
                    <a:pt x="11994" y="2167467"/>
                  </a:lnTo>
                  <a:cubicBezTo>
                    <a:pt x="8813" y="2167467"/>
                    <a:pt x="5762" y="2166203"/>
                    <a:pt x="3513" y="2163954"/>
                  </a:cubicBezTo>
                  <a:cubicBezTo>
                    <a:pt x="1264" y="2161705"/>
                    <a:pt x="0" y="2158654"/>
                    <a:pt x="0" y="2155473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99614" y="5686225"/>
            <a:ext cx="2855186" cy="2855186"/>
          </a:xfrm>
          <a:custGeom>
            <a:avLst/>
            <a:gdLst/>
            <a:ahLst/>
            <a:cxnLst/>
            <a:rect r="r" b="b" t="t" l="l"/>
            <a:pathLst>
              <a:path h="2855186" w="2855186">
                <a:moveTo>
                  <a:pt x="0" y="0"/>
                </a:moveTo>
                <a:lnTo>
                  <a:pt x="2855186" y="0"/>
                </a:lnTo>
                <a:lnTo>
                  <a:pt x="2855186" y="2855186"/>
                </a:lnTo>
                <a:lnTo>
                  <a:pt x="0" y="2855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59806" y="5686225"/>
            <a:ext cx="3139808" cy="2861150"/>
          </a:xfrm>
          <a:custGeom>
            <a:avLst/>
            <a:gdLst/>
            <a:ahLst/>
            <a:cxnLst/>
            <a:rect r="r" b="b" t="t" l="l"/>
            <a:pathLst>
              <a:path h="2861150" w="3139808">
                <a:moveTo>
                  <a:pt x="0" y="0"/>
                </a:moveTo>
                <a:lnTo>
                  <a:pt x="3139808" y="0"/>
                </a:lnTo>
                <a:lnTo>
                  <a:pt x="3139808" y="2861151"/>
                </a:lnTo>
                <a:lnTo>
                  <a:pt x="0" y="2861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7707" y="1340592"/>
            <a:ext cx="6678389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F5E72"/>
                </a:solidFill>
                <a:latin typeface="Open Sans 1 Bold"/>
              </a:rPr>
              <a:t>Solução Proposta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7707" y="2654285"/>
            <a:ext cx="12291907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 1"/>
              </a:rPr>
              <a:t>Aumentar a produtividade de morangos em 20% a 35%, melhorar a qualidade dos morangos cultivados, otimizar o uso de água tornando mais sustentável.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272" y="1028700"/>
            <a:ext cx="16137457" cy="8229600"/>
            <a:chOff x="0" y="0"/>
            <a:chExt cx="425019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01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155473"/>
                  </a:lnTo>
                  <a:cubicBezTo>
                    <a:pt x="4250194" y="2158654"/>
                    <a:pt x="4248931" y="2161705"/>
                    <a:pt x="4246681" y="2163954"/>
                  </a:cubicBezTo>
                  <a:cubicBezTo>
                    <a:pt x="4244432" y="2166203"/>
                    <a:pt x="4241382" y="2167467"/>
                    <a:pt x="4238201" y="2167467"/>
                  </a:cubicBezTo>
                  <a:lnTo>
                    <a:pt x="11994" y="2167467"/>
                  </a:lnTo>
                  <a:cubicBezTo>
                    <a:pt x="8813" y="2167467"/>
                    <a:pt x="5762" y="2166203"/>
                    <a:pt x="3513" y="2163954"/>
                  </a:cubicBezTo>
                  <a:cubicBezTo>
                    <a:pt x="1264" y="2161705"/>
                    <a:pt x="0" y="2158654"/>
                    <a:pt x="0" y="2155473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846057" y="-2725910"/>
            <a:ext cx="23594030" cy="13012910"/>
          </a:xfrm>
          <a:custGeom>
            <a:avLst/>
            <a:gdLst/>
            <a:ahLst/>
            <a:cxnLst/>
            <a:rect r="r" b="b" t="t" l="l"/>
            <a:pathLst>
              <a:path h="13012910" w="23594030">
                <a:moveTo>
                  <a:pt x="0" y="0"/>
                </a:moveTo>
                <a:lnTo>
                  <a:pt x="23594029" y="0"/>
                </a:lnTo>
                <a:lnTo>
                  <a:pt x="23594029" y="13012910"/>
                </a:lnTo>
                <a:lnTo>
                  <a:pt x="0" y="1301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6" t="0" r="-19029" b="-217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2790" y="165113"/>
            <a:ext cx="13602420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Open Sans 1 Bold"/>
              </a:rPr>
              <a:t>Diagrama de Visão de Negócio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260" y="1052130"/>
            <a:ext cx="18472521" cy="9588535"/>
            <a:chOff x="0" y="0"/>
            <a:chExt cx="4865191" cy="2525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5191" cy="2525376"/>
            </a:xfrm>
            <a:custGeom>
              <a:avLst/>
              <a:gdLst/>
              <a:ahLst/>
              <a:cxnLst/>
              <a:rect r="r" b="b" t="t" l="l"/>
              <a:pathLst>
                <a:path h="2525376" w="4865191">
                  <a:moveTo>
                    <a:pt x="20117" y="0"/>
                  </a:moveTo>
                  <a:lnTo>
                    <a:pt x="4845074" y="0"/>
                  </a:lnTo>
                  <a:cubicBezTo>
                    <a:pt x="4856184" y="0"/>
                    <a:pt x="4865191" y="9007"/>
                    <a:pt x="4865191" y="20117"/>
                  </a:cubicBezTo>
                  <a:lnTo>
                    <a:pt x="4865191" y="2505259"/>
                  </a:lnTo>
                  <a:cubicBezTo>
                    <a:pt x="4865191" y="2516369"/>
                    <a:pt x="4856184" y="2525376"/>
                    <a:pt x="4845074" y="2525376"/>
                  </a:cubicBezTo>
                  <a:lnTo>
                    <a:pt x="20117" y="2525376"/>
                  </a:lnTo>
                  <a:cubicBezTo>
                    <a:pt x="9007" y="2525376"/>
                    <a:pt x="0" y="2516369"/>
                    <a:pt x="0" y="2505259"/>
                  </a:cubicBezTo>
                  <a:lnTo>
                    <a:pt x="0" y="20117"/>
                  </a:lnTo>
                  <a:cubicBezTo>
                    <a:pt x="0" y="9007"/>
                    <a:pt x="9007" y="0"/>
                    <a:pt x="20117" y="0"/>
                  </a:cubicBezTo>
                  <a:close/>
                </a:path>
              </a:pathLst>
            </a:custGeom>
            <a:solidFill>
              <a:srgbClr val="FFAEB8"/>
            </a:solidFill>
            <a:ln w="1905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28129">
            <a:off x="11495997" y="8671937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4078">
            <a:off x="267131" y="1294779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76399">
            <a:off x="965739" y="5090278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348214">
            <a:off x="8085485" y="7872442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978362">
            <a:off x="15615563" y="8671937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610524">
            <a:off x="9533264" y="1505101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948388">
            <a:off x="15738470" y="1998324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7"/>
                </a:lnTo>
                <a:lnTo>
                  <a:pt x="0" y="1172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554449" y="2494778"/>
            <a:ext cx="6053813" cy="6978797"/>
            <a:chOff x="0" y="0"/>
            <a:chExt cx="8071750" cy="930506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071750" cy="9305062"/>
              <a:chOff x="0" y="0"/>
              <a:chExt cx="1594420" cy="183803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94420" cy="1838037"/>
              </a:xfrm>
              <a:custGeom>
                <a:avLst/>
                <a:gdLst/>
                <a:ahLst/>
                <a:cxnLst/>
                <a:rect r="r" b="b" t="t" l="l"/>
                <a:pathLst>
                  <a:path h="1838037" w="1594420">
                    <a:moveTo>
                      <a:pt x="63943" y="0"/>
                    </a:moveTo>
                    <a:lnTo>
                      <a:pt x="1530477" y="0"/>
                    </a:lnTo>
                    <a:cubicBezTo>
                      <a:pt x="1565792" y="0"/>
                      <a:pt x="1594420" y="28628"/>
                      <a:pt x="1594420" y="63943"/>
                    </a:cubicBezTo>
                    <a:lnTo>
                      <a:pt x="1594420" y="1774095"/>
                    </a:lnTo>
                    <a:cubicBezTo>
                      <a:pt x="1594420" y="1809409"/>
                      <a:pt x="1565792" y="1838037"/>
                      <a:pt x="1530477" y="1838037"/>
                    </a:cubicBezTo>
                    <a:lnTo>
                      <a:pt x="63943" y="1838037"/>
                    </a:lnTo>
                    <a:cubicBezTo>
                      <a:pt x="28628" y="1838037"/>
                      <a:pt x="0" y="1809409"/>
                      <a:pt x="0" y="1774095"/>
                    </a:cubicBezTo>
                    <a:lnTo>
                      <a:pt x="0" y="63943"/>
                    </a:lnTo>
                    <a:cubicBezTo>
                      <a:pt x="0" y="28628"/>
                      <a:pt x="28628" y="0"/>
                      <a:pt x="639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03200" y="457793"/>
              <a:ext cx="7065350" cy="8389477"/>
            </a:xfrm>
            <a:custGeom>
              <a:avLst/>
              <a:gdLst/>
              <a:ahLst/>
              <a:cxnLst/>
              <a:rect r="r" b="b" t="t" l="l"/>
              <a:pathLst>
                <a:path h="8389477" w="7065350">
                  <a:moveTo>
                    <a:pt x="0" y="0"/>
                  </a:moveTo>
                  <a:lnTo>
                    <a:pt x="7065350" y="0"/>
                  </a:lnTo>
                  <a:lnTo>
                    <a:pt x="7065350" y="8389476"/>
                  </a:lnTo>
                  <a:lnTo>
                    <a:pt x="0" y="8389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2" t="0" r="-642" b="0"/>
              </a:stretch>
            </a:blipFill>
            <a:ln w="9525" cap="rnd">
              <a:solidFill>
                <a:srgbClr val="000000"/>
              </a:solidFill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557040" y="2494778"/>
            <a:ext cx="7114808" cy="6978797"/>
            <a:chOff x="0" y="0"/>
            <a:chExt cx="9486411" cy="930506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486411" cy="9305062"/>
              <a:chOff x="0" y="0"/>
              <a:chExt cx="1873859" cy="183803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73859" cy="1838037"/>
              </a:xfrm>
              <a:custGeom>
                <a:avLst/>
                <a:gdLst/>
                <a:ahLst/>
                <a:cxnLst/>
                <a:rect r="r" b="b" t="t" l="l"/>
                <a:pathLst>
                  <a:path h="1838037" w="1873859">
                    <a:moveTo>
                      <a:pt x="54407" y="0"/>
                    </a:moveTo>
                    <a:lnTo>
                      <a:pt x="1819452" y="0"/>
                    </a:lnTo>
                    <a:cubicBezTo>
                      <a:pt x="1833881" y="0"/>
                      <a:pt x="1847720" y="5732"/>
                      <a:pt x="1857923" y="15935"/>
                    </a:cubicBezTo>
                    <a:cubicBezTo>
                      <a:pt x="1868127" y="26139"/>
                      <a:pt x="1873859" y="39977"/>
                      <a:pt x="1873859" y="54407"/>
                    </a:cubicBezTo>
                    <a:lnTo>
                      <a:pt x="1873859" y="1783630"/>
                    </a:lnTo>
                    <a:cubicBezTo>
                      <a:pt x="1873859" y="1813678"/>
                      <a:pt x="1849500" y="1838037"/>
                      <a:pt x="1819452" y="1838037"/>
                    </a:cubicBezTo>
                    <a:lnTo>
                      <a:pt x="54407" y="1838037"/>
                    </a:lnTo>
                    <a:cubicBezTo>
                      <a:pt x="24359" y="1838037"/>
                      <a:pt x="0" y="1813678"/>
                      <a:pt x="0" y="1783630"/>
                    </a:cubicBezTo>
                    <a:lnTo>
                      <a:pt x="0" y="54407"/>
                    </a:lnTo>
                    <a:cubicBezTo>
                      <a:pt x="0" y="24359"/>
                      <a:pt x="24359" y="0"/>
                      <a:pt x="544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74287" y="457793"/>
              <a:ext cx="8537836" cy="8389477"/>
            </a:xfrm>
            <a:custGeom>
              <a:avLst/>
              <a:gdLst/>
              <a:ahLst/>
              <a:cxnLst/>
              <a:rect r="r" b="b" t="t" l="l"/>
              <a:pathLst>
                <a:path h="8389477" w="8537836">
                  <a:moveTo>
                    <a:pt x="0" y="0"/>
                  </a:moveTo>
                  <a:lnTo>
                    <a:pt x="8537837" y="0"/>
                  </a:lnTo>
                  <a:lnTo>
                    <a:pt x="8537837" y="8389476"/>
                  </a:lnTo>
                  <a:lnTo>
                    <a:pt x="0" y="8389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66" r="0" b="-171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317246" y="1577955"/>
            <a:ext cx="159439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Open Sans 1 Bold"/>
              </a:rPr>
              <a:t>Trello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4241" y="1577955"/>
            <a:ext cx="431423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Open Sans 1 Bold"/>
              </a:rPr>
              <a:t>Backlog no doc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2870" y="313638"/>
            <a:ext cx="15702260" cy="73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 1 Bold"/>
              </a:rPr>
              <a:t>Ferramenta de gestão / Backlog/requisitos na ferramenta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09405">
            <a:off x="442337" y="853865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4078">
            <a:off x="728434" y="6415236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10">
            <a:off x="4835852" y="9391142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026675">
            <a:off x="17120048" y="6751874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78583">
            <a:off x="13475759" y="9724210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731578">
            <a:off x="16138407" y="853865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382365"/>
            <a:ext cx="16137457" cy="8229600"/>
            <a:chOff x="0" y="0"/>
            <a:chExt cx="4250194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501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155473"/>
                  </a:lnTo>
                  <a:cubicBezTo>
                    <a:pt x="4250194" y="2158654"/>
                    <a:pt x="4248931" y="2161705"/>
                    <a:pt x="4246681" y="2163954"/>
                  </a:cubicBezTo>
                  <a:cubicBezTo>
                    <a:pt x="4244432" y="2166203"/>
                    <a:pt x="4241382" y="2167467"/>
                    <a:pt x="4238201" y="2167467"/>
                  </a:cubicBezTo>
                  <a:lnTo>
                    <a:pt x="11994" y="2167467"/>
                  </a:lnTo>
                  <a:cubicBezTo>
                    <a:pt x="8813" y="2167467"/>
                    <a:pt x="5762" y="2166203"/>
                    <a:pt x="3513" y="2163954"/>
                  </a:cubicBezTo>
                  <a:cubicBezTo>
                    <a:pt x="1264" y="2161705"/>
                    <a:pt x="0" y="2158654"/>
                    <a:pt x="0" y="2155473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13022" y="6815389"/>
            <a:ext cx="1661956" cy="2442911"/>
          </a:xfrm>
          <a:custGeom>
            <a:avLst/>
            <a:gdLst/>
            <a:ahLst/>
            <a:cxnLst/>
            <a:rect r="r" b="b" t="t" l="l"/>
            <a:pathLst>
              <a:path h="2442911" w="1661956">
                <a:moveTo>
                  <a:pt x="0" y="0"/>
                </a:moveTo>
                <a:lnTo>
                  <a:pt x="1661956" y="0"/>
                </a:lnTo>
                <a:lnTo>
                  <a:pt x="1661956" y="2442911"/>
                </a:lnTo>
                <a:lnTo>
                  <a:pt x="0" y="244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476" t="-22710" r="-143066" b="-2379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4460" y="87664"/>
            <a:ext cx="14699080" cy="129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34"/>
              </a:lnSpc>
              <a:spcBef>
                <a:spcPct val="0"/>
              </a:spcBef>
            </a:pPr>
            <a:r>
              <a:rPr lang="en-US" sz="7595">
                <a:solidFill>
                  <a:srgbClr val="000000"/>
                </a:solidFill>
                <a:latin typeface="Open Sans 1 Bold"/>
              </a:rPr>
              <a:t>Protótipo do Site Institucional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54996" y="2125057"/>
            <a:ext cx="748486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Open Sans 1 Bold"/>
              </a:rPr>
              <a:t>Escolhemos o figma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4444" y="3967783"/>
            <a:ext cx="9359112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Ferramenta de Auto Layout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Suporta até 500 colaboradores por arquivo, sendo que 100 podem ser editores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Prototipagem interativa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Versionamento e histórico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4615">
            <a:off x="47413" y="127458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35531">
            <a:off x="4553058" y="-586363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96404">
            <a:off x="10859319" y="9700637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026675">
            <a:off x="16999254" y="2895235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6133">
            <a:off x="17494157" y="9493157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2570">
            <a:off x="14189827" y="442337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64534">
            <a:off x="3431895" y="8833113"/>
            <a:ext cx="1172726" cy="1172726"/>
          </a:xfrm>
          <a:custGeom>
            <a:avLst/>
            <a:gdLst/>
            <a:ahLst/>
            <a:cxnLst/>
            <a:rect r="r" b="b" t="t" l="l"/>
            <a:pathLst>
              <a:path h="1172726" w="1172726">
                <a:moveTo>
                  <a:pt x="0" y="0"/>
                </a:moveTo>
                <a:lnTo>
                  <a:pt x="1172726" y="0"/>
                </a:lnTo>
                <a:lnTo>
                  <a:pt x="1172726" y="1172726"/>
                </a:lnTo>
                <a:lnTo>
                  <a:pt x="0" y="117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48324" y="1028700"/>
            <a:ext cx="18207624" cy="8229600"/>
            <a:chOff x="0" y="0"/>
            <a:chExt cx="4795424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9542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795424">
                  <a:moveTo>
                    <a:pt x="10630" y="0"/>
                  </a:moveTo>
                  <a:lnTo>
                    <a:pt x="4784794" y="0"/>
                  </a:lnTo>
                  <a:cubicBezTo>
                    <a:pt x="4787613" y="0"/>
                    <a:pt x="4790317" y="1120"/>
                    <a:pt x="4792310" y="3113"/>
                  </a:cubicBezTo>
                  <a:cubicBezTo>
                    <a:pt x="4794303" y="5107"/>
                    <a:pt x="4795424" y="7811"/>
                    <a:pt x="4795424" y="10630"/>
                  </a:cubicBezTo>
                  <a:lnTo>
                    <a:pt x="4795424" y="2156837"/>
                  </a:lnTo>
                  <a:cubicBezTo>
                    <a:pt x="4795424" y="2162708"/>
                    <a:pt x="4790664" y="2167467"/>
                    <a:pt x="4784794" y="2167467"/>
                  </a:cubicBezTo>
                  <a:lnTo>
                    <a:pt x="10630" y="2167467"/>
                  </a:lnTo>
                  <a:cubicBezTo>
                    <a:pt x="7811" y="2167467"/>
                    <a:pt x="5107" y="2166347"/>
                    <a:pt x="3113" y="2164353"/>
                  </a:cubicBezTo>
                  <a:cubicBezTo>
                    <a:pt x="1120" y="2162360"/>
                    <a:pt x="0" y="2159656"/>
                    <a:pt x="0" y="2156837"/>
                  </a:cubicBezTo>
                  <a:lnTo>
                    <a:pt x="0" y="10630"/>
                  </a:lnTo>
                  <a:cubicBezTo>
                    <a:pt x="0" y="7811"/>
                    <a:pt x="1120" y="5107"/>
                    <a:pt x="3113" y="3113"/>
                  </a:cubicBezTo>
                  <a:cubicBezTo>
                    <a:pt x="5107" y="1120"/>
                    <a:pt x="7811" y="0"/>
                    <a:pt x="10630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018258" y="1661113"/>
            <a:ext cx="2242326" cy="2236204"/>
          </a:xfrm>
          <a:custGeom>
            <a:avLst/>
            <a:gdLst/>
            <a:ahLst/>
            <a:cxnLst/>
            <a:rect r="r" b="b" t="t" l="l"/>
            <a:pathLst>
              <a:path h="2236204" w="2242326">
                <a:moveTo>
                  <a:pt x="0" y="0"/>
                </a:moveTo>
                <a:lnTo>
                  <a:pt x="2242326" y="0"/>
                </a:lnTo>
                <a:lnTo>
                  <a:pt x="2242326" y="2236204"/>
                </a:lnTo>
                <a:lnTo>
                  <a:pt x="0" y="223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7078" b="-11767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64888" y="6390073"/>
            <a:ext cx="2222136" cy="2250467"/>
          </a:xfrm>
          <a:custGeom>
            <a:avLst/>
            <a:gdLst/>
            <a:ahLst/>
            <a:cxnLst/>
            <a:rect r="r" b="b" t="t" l="l"/>
            <a:pathLst>
              <a:path h="2250467" w="2222136">
                <a:moveTo>
                  <a:pt x="0" y="0"/>
                </a:moveTo>
                <a:lnTo>
                  <a:pt x="2222135" y="0"/>
                </a:lnTo>
                <a:lnTo>
                  <a:pt x="2222135" y="2250467"/>
                </a:lnTo>
                <a:lnTo>
                  <a:pt x="0" y="225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846" t="0" r="0" b="-1170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84003" y="2355282"/>
            <a:ext cx="2236522" cy="2180210"/>
          </a:xfrm>
          <a:custGeom>
            <a:avLst/>
            <a:gdLst/>
            <a:ahLst/>
            <a:cxnLst/>
            <a:rect r="r" b="b" t="t" l="l"/>
            <a:pathLst>
              <a:path h="2180210" w="2236522">
                <a:moveTo>
                  <a:pt x="0" y="0"/>
                </a:moveTo>
                <a:lnTo>
                  <a:pt x="2236521" y="0"/>
                </a:lnTo>
                <a:lnTo>
                  <a:pt x="2236521" y="2180210"/>
                </a:lnTo>
                <a:lnTo>
                  <a:pt x="0" y="218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2685" r="-11707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6200" y="6390073"/>
            <a:ext cx="2222058" cy="2250467"/>
          </a:xfrm>
          <a:custGeom>
            <a:avLst/>
            <a:gdLst/>
            <a:ahLst/>
            <a:cxnLst/>
            <a:rect r="r" b="b" t="t" l="l"/>
            <a:pathLst>
              <a:path h="2250467" w="2222058">
                <a:moveTo>
                  <a:pt x="0" y="0"/>
                </a:moveTo>
                <a:lnTo>
                  <a:pt x="2222058" y="0"/>
                </a:lnTo>
                <a:lnTo>
                  <a:pt x="2222058" y="2250467"/>
                </a:lnTo>
                <a:lnTo>
                  <a:pt x="0" y="225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455" t="-117673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383092"/>
            <a:ext cx="16230600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1 Bold"/>
              </a:rPr>
              <a:t>Simulador Financeiro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555105"/>
            <a:ext cx="16137457" cy="10336215"/>
            <a:chOff x="0" y="0"/>
            <a:chExt cx="4250194" cy="2722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0194" cy="2722295"/>
            </a:xfrm>
            <a:custGeom>
              <a:avLst/>
              <a:gdLst/>
              <a:ahLst/>
              <a:cxnLst/>
              <a:rect r="r" b="b" t="t" l="l"/>
              <a:pathLst>
                <a:path h="2722295" w="4250194">
                  <a:moveTo>
                    <a:pt x="11994" y="0"/>
                  </a:moveTo>
                  <a:lnTo>
                    <a:pt x="4238201" y="0"/>
                  </a:lnTo>
                  <a:cubicBezTo>
                    <a:pt x="4244825" y="0"/>
                    <a:pt x="4250194" y="5370"/>
                    <a:pt x="4250194" y="11994"/>
                  </a:cubicBezTo>
                  <a:lnTo>
                    <a:pt x="4250194" y="2710302"/>
                  </a:lnTo>
                  <a:cubicBezTo>
                    <a:pt x="4250194" y="2713482"/>
                    <a:pt x="4248931" y="2716533"/>
                    <a:pt x="4246681" y="2718782"/>
                  </a:cubicBezTo>
                  <a:cubicBezTo>
                    <a:pt x="4244432" y="2721032"/>
                    <a:pt x="4241382" y="2722295"/>
                    <a:pt x="4238201" y="2722295"/>
                  </a:cubicBezTo>
                  <a:lnTo>
                    <a:pt x="11994" y="2722295"/>
                  </a:lnTo>
                  <a:cubicBezTo>
                    <a:pt x="8813" y="2722295"/>
                    <a:pt x="5762" y="2721032"/>
                    <a:pt x="3513" y="2718782"/>
                  </a:cubicBezTo>
                  <a:cubicBezTo>
                    <a:pt x="1264" y="2716533"/>
                    <a:pt x="0" y="2713482"/>
                    <a:pt x="0" y="2710302"/>
                  </a:cubicBezTo>
                  <a:lnTo>
                    <a:pt x="0" y="11994"/>
                  </a:lnTo>
                  <a:cubicBezTo>
                    <a:pt x="0" y="8813"/>
                    <a:pt x="1264" y="5762"/>
                    <a:pt x="3513" y="3513"/>
                  </a:cubicBezTo>
                  <a:cubicBezTo>
                    <a:pt x="5762" y="1264"/>
                    <a:pt x="8813" y="0"/>
                    <a:pt x="11994" y="0"/>
                  </a:cubicBezTo>
                  <a:close/>
                </a:path>
              </a:pathLst>
            </a:custGeom>
            <a:solidFill>
              <a:srgbClr val="FFAEB8"/>
            </a:solidFill>
            <a:ln w="38100" cap="rnd">
              <a:solidFill>
                <a:srgbClr val="000000"/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337" y="923925"/>
            <a:ext cx="14739327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Open Sans 2 Bold"/>
              </a:rPr>
              <a:t>Banco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337" y="3648073"/>
            <a:ext cx="8953901" cy="468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1-Criação do Banco de Dados e Uso: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2- Tabela Empresas: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3- Inserção de Dados na Tabela Empresas: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4- Tabela Suporte: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5- Inserção de Dados na Tabela Suporte: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6- Tabela Registro: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7-Inserção de Dados na Tabela Registro:</a:t>
            </a:r>
          </a:p>
          <a:p>
            <a:pPr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 Extra Bold"/>
              </a:rPr>
              <a:t>8-Tabela Sensor:</a:t>
            </a:r>
          </a:p>
          <a:p>
            <a:pPr>
              <a:lnSpc>
                <a:spcPts val="41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231208" y="4613002"/>
            <a:ext cx="6028092" cy="6028092"/>
            <a:chOff x="0" y="0"/>
            <a:chExt cx="8037456" cy="8037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99819" y="1490960"/>
              <a:ext cx="3637818" cy="3637818"/>
            </a:xfrm>
            <a:custGeom>
              <a:avLst/>
              <a:gdLst/>
              <a:ahLst/>
              <a:cxnLst/>
              <a:rect r="r" b="b" t="t" l="l"/>
              <a:pathLst>
                <a:path h="3637818" w="3637818">
                  <a:moveTo>
                    <a:pt x="0" y="0"/>
                  </a:moveTo>
                  <a:lnTo>
                    <a:pt x="3637818" y="0"/>
                  </a:lnTo>
                  <a:lnTo>
                    <a:pt x="3637818" y="3637819"/>
                  </a:lnTo>
                  <a:lnTo>
                    <a:pt x="0" y="3637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DAFuEdtHyvk</dc:identifier>
  <dcterms:modified xsi:type="dcterms:W3CDTF">2011-08-01T06:04:30Z</dcterms:modified>
  <cp:revision>1</cp:revision>
  <dc:title>StrawTech</dc:title>
</cp:coreProperties>
</file>